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8" r:id="rId6"/>
  </p:sldMasterIdLst>
  <p:notesMasterIdLst>
    <p:notesMasterId r:id="rId20"/>
  </p:notesMasterIdLst>
  <p:handoutMasterIdLst>
    <p:handoutMasterId r:id="rId21"/>
  </p:handoutMasterIdLst>
  <p:sldIdLst>
    <p:sldId id="266" r:id="rId7"/>
    <p:sldId id="290" r:id="rId8"/>
    <p:sldId id="272" r:id="rId9"/>
    <p:sldId id="278" r:id="rId10"/>
    <p:sldId id="283" r:id="rId11"/>
    <p:sldId id="284" r:id="rId12"/>
    <p:sldId id="285" r:id="rId13"/>
    <p:sldId id="291" r:id="rId14"/>
    <p:sldId id="286" r:id="rId15"/>
    <p:sldId id="287" r:id="rId16"/>
    <p:sldId id="289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694"/>
  </p:normalViewPr>
  <p:slideViewPr>
    <p:cSldViewPr snapToGrid="0">
      <p:cViewPr>
        <p:scale>
          <a:sx n="66" d="100"/>
          <a:sy n="66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8" d="100"/>
          <a:sy n="168" d="100"/>
        </p:scale>
        <p:origin x="2800" y="-38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ABA57A-EEFD-B6F4-165F-C07CF1B22C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5B9DC-1D7A-2D91-6353-929C2AEB0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6BF2-D53E-334B-B316-9EE441E5D8A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89BA-4E83-6842-9FBA-6E6A52C30D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D7197-04D4-3710-CB5D-88461F664B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2844A-9D15-0742-BF13-CB8CB10E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244A0-7D03-3E4A-84E5-04A73B64A7C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FE87-74DA-AC40-950C-64B05892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buSzPct val="100000"/>
              <a:defRPr lang="en-US" sz="20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buSzPct val="100000"/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buSzPct val="100000"/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buSzPct val="100000"/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E3AE7B-923E-A049-8006-C53C6003C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14030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Sub 3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77E1744-C6B4-5240-95DD-6DCF60313FD9}"/>
              </a:ext>
            </a:extLst>
          </p:cNvPr>
          <p:cNvSpPr/>
          <p:nvPr/>
        </p:nvSpPr>
        <p:spPr bwMode="auto">
          <a:xfrm>
            <a:off x="839789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88E6726-4771-7F42-8A59-45031350DBE2}"/>
              </a:ext>
            </a:extLst>
          </p:cNvPr>
          <p:cNvSpPr/>
          <p:nvPr/>
        </p:nvSpPr>
        <p:spPr bwMode="auto">
          <a:xfrm>
            <a:off x="4417972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6A976C-F8DB-6A4F-8EF4-D8236C33A989}"/>
              </a:ext>
            </a:extLst>
          </p:cNvPr>
          <p:cNvSpPr/>
          <p:nvPr/>
        </p:nvSpPr>
        <p:spPr bwMode="auto">
          <a:xfrm>
            <a:off x="7996156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26722-D280-E146-BDAB-3C20526AA50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8545" y="1732981"/>
            <a:ext cx="2793749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3AE8-908F-2143-A058-EC3A2B44D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8545" y="2367137"/>
            <a:ext cx="2793749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3270-79F2-3E42-9195-790A3A9A76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70927" y="1732981"/>
            <a:ext cx="285014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274DB-9D92-0647-B9D5-B2571AFA4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0927" y="2367137"/>
            <a:ext cx="2850146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6E7DA-A453-0946-A77E-41E1B5C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F1870-3035-784F-B3CF-2957F96B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2461F-1F12-2D4F-A81D-21A0B52F2B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50699" y="2320131"/>
            <a:ext cx="2850146" cy="3450308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65503D3-8B27-9B42-935E-9E7BE999E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0699" y="1732981"/>
            <a:ext cx="2850146" cy="46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Tx/>
              <a:buNone/>
              <a:defRPr lang="en-US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7D07B0-EFEC-EA46-ACDE-08C1C9075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F25C540-C642-1C45-8CA4-836DB326D1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775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44A8-F821-A846-A4AA-914F6CA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>
                <a:latin typeface="Corbel" panose="020B0503020204020204" pitchFamily="34" charset="0"/>
              </a:defRPr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 sz="12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B66FB83-D657-2F47-983A-227AF0EE3C8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D95588D-E498-D94C-82B4-8BE9F0954C8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729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Sub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>
                <a:latin typeface="Corbel" panose="020B0503020204020204" pitchFamily="34" charset="0"/>
              </a:defRPr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 sz="12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B66FB83-D657-2F47-983A-227AF0EE3C8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D95588D-E498-D94C-82B4-8BE9F0954C8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BCDA48-191D-AE4E-91ED-CCE1B7E7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F6BE81D-9927-3C4D-9602-F1DF3410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8928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white text and dots&#10;&#10;Description automatically generated">
            <a:extLst>
              <a:ext uri="{FF2B5EF4-FFF2-40B4-BE49-F238E27FC236}">
                <a16:creationId xmlns:a16="http://schemas.microsoft.com/office/drawing/2014/main" id="{08628ECB-AA18-276A-322A-D691E4044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raphic 10">
            <a:extLst>
              <a:ext uri="{FF2B5EF4-FFF2-40B4-BE49-F238E27FC236}">
                <a16:creationId xmlns:a16="http://schemas.microsoft.com/office/drawing/2014/main" id="{FF5C78BE-B733-F349-B27B-DAE67760784E}"/>
              </a:ext>
            </a:extLst>
          </p:cNvPr>
          <p:cNvSpPr/>
          <p:nvPr/>
        </p:nvSpPr>
        <p:spPr>
          <a:xfrm>
            <a:off x="5181383" y="1428750"/>
            <a:ext cx="7014426" cy="4000500"/>
          </a:xfrm>
          <a:custGeom>
            <a:avLst/>
            <a:gdLst>
              <a:gd name="connsiteX0" fmla="*/ 7014427 w 7014426"/>
              <a:gd name="connsiteY0" fmla="*/ 0 h 4000500"/>
              <a:gd name="connsiteX1" fmla="*/ 141187 w 7014426"/>
              <a:gd name="connsiteY1" fmla="*/ 0 h 4000500"/>
              <a:gd name="connsiteX2" fmla="*/ 8789 w 7014426"/>
              <a:gd name="connsiteY2" fmla="*/ 180545 h 4000500"/>
              <a:gd name="connsiteX3" fmla="*/ 1183222 w 7014426"/>
              <a:gd name="connsiteY3" fmla="*/ 3819955 h 4000500"/>
              <a:gd name="connsiteX4" fmla="*/ 1431824 w 7014426"/>
              <a:gd name="connsiteY4" fmla="*/ 4000500 h 4000500"/>
              <a:gd name="connsiteX5" fmla="*/ 7014427 w 7014426"/>
              <a:gd name="connsiteY5" fmla="*/ 4000500 h 4000500"/>
              <a:gd name="connsiteX6" fmla="*/ 7014427 w 7014426"/>
              <a:gd name="connsiteY6" fmla="*/ 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4426" h="4000500">
                <a:moveTo>
                  <a:pt x="7014427" y="0"/>
                </a:moveTo>
                <a:lnTo>
                  <a:pt x="141187" y="0"/>
                </a:lnTo>
                <a:cubicBezTo>
                  <a:pt x="36412" y="0"/>
                  <a:pt x="-23596" y="81720"/>
                  <a:pt x="8789" y="180545"/>
                </a:cubicBezTo>
                <a:lnTo>
                  <a:pt x="1183222" y="3819955"/>
                </a:lnTo>
                <a:cubicBezTo>
                  <a:pt x="1215607" y="3919730"/>
                  <a:pt x="1327049" y="4000500"/>
                  <a:pt x="1431824" y="4000500"/>
                </a:cubicBezTo>
                <a:lnTo>
                  <a:pt x="7014427" y="4000500"/>
                </a:lnTo>
                <a:lnTo>
                  <a:pt x="7014427" y="0"/>
                </a:lnTo>
                <a:close/>
              </a:path>
            </a:pathLst>
          </a:custGeom>
          <a:gradFill>
            <a:gsLst>
              <a:gs pos="0">
                <a:srgbClr val="FC1255">
                  <a:alpha val="74902"/>
                </a:srgbClr>
              </a:gs>
              <a:gs pos="50000">
                <a:srgbClr val="D41D24"/>
              </a:gs>
              <a:gs pos="100000">
                <a:srgbClr val="AB2328"/>
              </a:gs>
            </a:gsLst>
            <a:lin ang="152008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1EF8E-5B53-4A43-A160-4496CEAB5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3E91-0FD4-464D-944B-FE796F8F6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8888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ver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0">
            <a:extLst>
              <a:ext uri="{FF2B5EF4-FFF2-40B4-BE49-F238E27FC236}">
                <a16:creationId xmlns:a16="http://schemas.microsoft.com/office/drawing/2014/main" id="{FF5C78BE-B733-F349-B27B-DAE67760784E}"/>
              </a:ext>
            </a:extLst>
          </p:cNvPr>
          <p:cNvSpPr/>
          <p:nvPr/>
        </p:nvSpPr>
        <p:spPr>
          <a:xfrm>
            <a:off x="5181383" y="1428750"/>
            <a:ext cx="7014426" cy="4000500"/>
          </a:xfrm>
          <a:custGeom>
            <a:avLst/>
            <a:gdLst>
              <a:gd name="connsiteX0" fmla="*/ 7014427 w 7014426"/>
              <a:gd name="connsiteY0" fmla="*/ 0 h 4000500"/>
              <a:gd name="connsiteX1" fmla="*/ 141187 w 7014426"/>
              <a:gd name="connsiteY1" fmla="*/ 0 h 4000500"/>
              <a:gd name="connsiteX2" fmla="*/ 8789 w 7014426"/>
              <a:gd name="connsiteY2" fmla="*/ 180545 h 4000500"/>
              <a:gd name="connsiteX3" fmla="*/ 1183222 w 7014426"/>
              <a:gd name="connsiteY3" fmla="*/ 3819955 h 4000500"/>
              <a:gd name="connsiteX4" fmla="*/ 1431824 w 7014426"/>
              <a:gd name="connsiteY4" fmla="*/ 4000500 h 4000500"/>
              <a:gd name="connsiteX5" fmla="*/ 7014427 w 7014426"/>
              <a:gd name="connsiteY5" fmla="*/ 4000500 h 4000500"/>
              <a:gd name="connsiteX6" fmla="*/ 7014427 w 7014426"/>
              <a:gd name="connsiteY6" fmla="*/ 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4426" h="4000500">
                <a:moveTo>
                  <a:pt x="7014427" y="0"/>
                </a:moveTo>
                <a:lnTo>
                  <a:pt x="141187" y="0"/>
                </a:lnTo>
                <a:cubicBezTo>
                  <a:pt x="36412" y="0"/>
                  <a:pt x="-23596" y="81720"/>
                  <a:pt x="8789" y="180545"/>
                </a:cubicBezTo>
                <a:lnTo>
                  <a:pt x="1183222" y="3819955"/>
                </a:lnTo>
                <a:cubicBezTo>
                  <a:pt x="1215607" y="3919730"/>
                  <a:pt x="1327049" y="4000500"/>
                  <a:pt x="1431824" y="4000500"/>
                </a:cubicBezTo>
                <a:lnTo>
                  <a:pt x="7014427" y="4000500"/>
                </a:lnTo>
                <a:lnTo>
                  <a:pt x="7014427" y="0"/>
                </a:lnTo>
                <a:close/>
              </a:path>
            </a:pathLst>
          </a:custGeom>
          <a:gradFill>
            <a:gsLst>
              <a:gs pos="0">
                <a:srgbClr val="FC1255">
                  <a:alpha val="74902"/>
                </a:srgbClr>
              </a:gs>
              <a:gs pos="50000">
                <a:srgbClr val="D41D24"/>
              </a:gs>
              <a:gs pos="100000">
                <a:srgbClr val="AB2328"/>
              </a:gs>
            </a:gsLst>
            <a:lin ang="152008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1EF8E-5B53-4A43-A160-4496CEAB5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3E91-0FD4-464D-944B-FE796F8F6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7202653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 and dots&#10;&#10;Description automatically generated">
            <a:extLst>
              <a:ext uri="{FF2B5EF4-FFF2-40B4-BE49-F238E27FC236}">
                <a16:creationId xmlns:a16="http://schemas.microsoft.com/office/drawing/2014/main" id="{7110207B-A20A-23DE-130C-3B5D01E7D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0218D5-837B-3A4B-8584-75EDB71D56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1EF8E-5B53-4A43-A160-4496CEAB5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39103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E0218D5-837B-3A4B-8584-75EDB71D5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ADBBF4-A708-F14B-B39C-2E6130100395}"/>
              </a:ext>
            </a:extLst>
          </p:cNvPr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2024 Veritas Technologies, LLC. All </a:t>
            </a:r>
            <a:r>
              <a:rPr lang="fr-FR" sz="900" b="1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dirty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 dirty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244EA-42A1-D845-B681-E80EA7CFA2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1EF8E-5B53-4A43-A160-4496CEAB5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667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0ACD07-DD5A-704E-AAD3-35B1E8FD6C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7517E-FAAB-6D46-AD3A-F593A940F8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58761-0834-124E-9763-04014086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1F87-0A5E-6944-A42C-C8024C33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785CCB-F75D-6E4F-A1BB-29343A600A4C}"/>
              </a:ext>
            </a:extLst>
          </p:cNvPr>
          <p:cNvSpPr/>
          <p:nvPr userDrawn="1"/>
        </p:nvSpPr>
        <p:spPr bwMode="auto">
          <a:xfrm>
            <a:off x="3512673" y="649355"/>
            <a:ext cx="7988028" cy="5120640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BA7F91-6104-894D-8CB5-9B49F1336D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83636" y="649355"/>
            <a:ext cx="7176260" cy="5127476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spcBef>
                <a:spcPts val="2400"/>
              </a:spcBef>
            </a:pPr>
            <a:r>
              <a:rPr lang="en-US" sz="2000" dirty="0"/>
              <a:t>Objective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Why?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What?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How?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Key takeaway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A9F152-E009-3948-BCAA-33014E9382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2673" y="603635"/>
            <a:ext cx="120809" cy="52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41C30-1AD3-984B-91DD-D7593421FFDE}"/>
              </a:ext>
            </a:extLst>
          </p:cNvPr>
          <p:cNvSpPr txBox="1"/>
          <p:nvPr userDrawn="1"/>
        </p:nvSpPr>
        <p:spPr>
          <a:xfrm>
            <a:off x="832104" y="656191"/>
            <a:ext cx="2471452" cy="5120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Corbel" panose="020B05030202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129850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463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9A8554-6333-AC45-ACC1-186A79EB9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29431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E3AE7B-923E-A049-8006-C53C6003C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A79740-B03E-4F48-BCFE-C9FB840ABF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94463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9A8554-6333-AC45-ACC1-186A79EB9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86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9A8554-6333-AC45-ACC1-186A79EB9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62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9A8554-6333-AC45-ACC1-186A79EB9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340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6A04-49F6-5F42-9152-CE6E7492F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6BA-A9A6-7E45-BA11-770D7C1E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BC2B-C67D-9C4C-A0C8-EE0022B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3EAD-2E1A-4043-B88D-8F4258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9A8554-6333-AC45-ACC1-186A79EB9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07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44A8-F821-A846-A4AA-914F6CA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894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Sub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90B1D-A7DC-8F4F-83BB-FFC80737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E0ABEC-B50D-E247-A5B3-064B4367D9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1817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77E1744-C6B4-5240-95DD-6DCF60313FD9}"/>
              </a:ext>
            </a:extLst>
          </p:cNvPr>
          <p:cNvSpPr/>
          <p:nvPr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7545D-3E75-5742-A6C3-E762A16AEF9C}"/>
              </a:ext>
            </a:extLst>
          </p:cNvPr>
          <p:cNvSpPr/>
          <p:nvPr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E99C-E59F-6B44-9D46-E114D414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26722-D280-E146-BDAB-3C20526AA50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3AE8-908F-2143-A058-EC3A2B44D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3270-79F2-3E42-9195-790A3A9A76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274DB-9D92-0647-B9D5-B2571AFA4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6E7DA-A453-0946-A77E-41E1B5C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F1870-3035-784F-B3CF-2957F96B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4609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Sub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77E1744-C6B4-5240-95DD-6DCF60313FD9}"/>
              </a:ext>
            </a:extLst>
          </p:cNvPr>
          <p:cNvSpPr/>
          <p:nvPr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7545D-3E75-5742-A6C3-E762A16AEF9C}"/>
              </a:ext>
            </a:extLst>
          </p:cNvPr>
          <p:cNvSpPr/>
          <p:nvPr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26722-D280-E146-BDAB-3C20526AA50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3AE8-908F-2143-A058-EC3A2B44D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3270-79F2-3E42-9195-790A3A9A76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274DB-9D92-0647-B9D5-B2571AFA4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6E7DA-A453-0946-A77E-41E1B5C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F1870-3035-784F-B3CF-2957F96B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B89CE7-62EA-E346-9C5C-A9BCC1A7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370E0B9-2600-224C-8270-0AA8A7170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7057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44A8-F821-A846-A4AA-914F6CA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B66FB83-D657-2F47-983A-227AF0EE3C8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628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Sub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B70-E24B-1C4D-9A16-4322EF48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7E2F-9309-F044-95A8-72457650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30ED-03D5-8E4C-BA77-C7B9FE1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94428-5C72-8748-93EF-13E57EFB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B66FB83-D657-2F47-983A-227AF0EE3C8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82C853-1CA4-4E43-A39A-56073D4B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767F2C1-8131-E448-96F8-150F179FC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5848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3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77E1744-C6B4-5240-95DD-6DCF60313FD9}"/>
              </a:ext>
            </a:extLst>
          </p:cNvPr>
          <p:cNvSpPr/>
          <p:nvPr/>
        </p:nvSpPr>
        <p:spPr bwMode="auto">
          <a:xfrm>
            <a:off x="839789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88E6726-4771-7F42-8A59-45031350DBE2}"/>
              </a:ext>
            </a:extLst>
          </p:cNvPr>
          <p:cNvSpPr/>
          <p:nvPr/>
        </p:nvSpPr>
        <p:spPr bwMode="auto">
          <a:xfrm>
            <a:off x="4417972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6A976C-F8DB-6A4F-8EF4-D8236C33A989}"/>
              </a:ext>
            </a:extLst>
          </p:cNvPr>
          <p:cNvSpPr/>
          <p:nvPr/>
        </p:nvSpPr>
        <p:spPr bwMode="auto">
          <a:xfrm>
            <a:off x="7996156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E99C-E59F-6B44-9D46-E114D414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26722-D280-E146-BDAB-3C20526AA50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8545" y="1732981"/>
            <a:ext cx="2793749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3AE8-908F-2143-A058-EC3A2B44D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8545" y="2367137"/>
            <a:ext cx="2793749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3270-79F2-3E42-9195-790A3A9A76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70927" y="1732981"/>
            <a:ext cx="285014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274DB-9D92-0647-B9D5-B2571AFA4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0927" y="2367137"/>
            <a:ext cx="2850146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6E7DA-A453-0946-A77E-41E1B5C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F1870-3035-784F-B3CF-2957F96B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2461F-1F12-2D4F-A81D-21A0B52F2B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50699" y="2320131"/>
            <a:ext cx="2850146" cy="3450308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65503D3-8B27-9B42-935E-9E7BE999E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0699" y="1732981"/>
            <a:ext cx="2850146" cy="46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Tx/>
              <a:buNone/>
              <a:defRPr lang="en-US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14832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597594-3497-9540-8C13-D61D74A07823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2ACB0-5963-E64A-BE0D-80CB262C4BF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F902E-50F1-3748-A94C-4EDA0C89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9371E-8E8F-1D4C-A74A-9AC8282DE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1128A-D6DE-D84C-AD6C-D6F3F0EDE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Copyright © 2024 Veritas Technologies LLC  | 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3FE6-4650-1349-ADB3-8360764E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D93C6D7-51E1-44E5-BEDB-9049FF10B36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802D119-F655-5645-B575-09ED9D97A8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800"/>
        </a:spcBef>
        <a:buClr>
          <a:srgbClr val="B3B3B4"/>
        </a:buClr>
        <a:buSzPct val="80000"/>
        <a:buFont typeface="Wingdings" pitchFamily="2" charset="2"/>
        <a:buChar char="§"/>
        <a:defRPr lang="en-US" sz="20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7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F52A9-4A95-344E-8DA6-92D1E812F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966" y="6421246"/>
            <a:ext cx="107743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FA22457-615D-6146-8654-BF7825534410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1128A-D6DE-D84C-AD6C-D6F3F0EDE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3FE6-4650-1349-ADB3-8360764E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2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0" r:id="rId2"/>
    <p:sldLayoutId id="2147483683" r:id="rId3"/>
    <p:sldLayoutId id="214748369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F902E-50F1-3748-A94C-4EDA0C89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9371E-8E8F-1D4C-A74A-9AC8282DE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673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1128A-D6DE-D84C-AD6C-D6F3F0EDE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3FE6-4650-1349-ADB3-8360764E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6" r:id="rId4"/>
    <p:sldLayoutId id="2147483697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itchFamily="2" charset="2"/>
        <a:buChar char="§"/>
        <a:defRPr lang="en-US" sz="20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_10DOcA3fWcnpRJMGJXU2zszmq2DK32-/view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6BD0-1AED-D068-3E77-20DAE013E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120" y="1590935"/>
            <a:ext cx="5161280" cy="1425534"/>
          </a:xfrm>
        </p:spPr>
        <p:txBody>
          <a:bodyPr/>
          <a:lstStyle/>
          <a:p>
            <a:r>
              <a:rPr lang="en-IN" sz="4200" dirty="0">
                <a:solidFill>
                  <a:srgbClr val="0F0F0F"/>
                </a:solidFill>
                <a:latin typeface="Söhne"/>
              </a:rPr>
              <a:t>u</a:t>
            </a:r>
            <a:r>
              <a:rPr lang="en-IN" sz="4200" b="0" i="0" dirty="0">
                <a:solidFill>
                  <a:srgbClr val="0F0F0F"/>
                </a:solidFill>
                <a:effectLst/>
                <a:latin typeface="Söhne"/>
              </a:rPr>
              <a:t>Connect Hackathon 2024</a:t>
            </a:r>
            <a:endParaRPr lang="en-IN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DF534-E324-B885-9ECE-0FEF11CBD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033" y="2890345"/>
            <a:ext cx="4712367" cy="2217683"/>
          </a:xfrm>
        </p:spPr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</a:rPr>
              <a:t>AI Powered Anomaly Detector</a:t>
            </a:r>
            <a:endParaRPr lang="en-IN" sz="3200" b="1" dirty="0">
              <a:solidFill>
                <a:schemeClr val="tx1"/>
              </a:solidFill>
            </a:endParaRPr>
          </a:p>
          <a:p>
            <a:r>
              <a:rPr lang="en-IN" sz="2100" b="1" dirty="0">
                <a:solidFill>
                  <a:schemeClr val="tx1"/>
                </a:solidFill>
              </a:rPr>
              <a:t>TEAM Achievers</a:t>
            </a:r>
            <a:endParaRPr lang="en-IN" sz="2100" dirty="0"/>
          </a:p>
          <a:p>
            <a:r>
              <a:rPr lang="en-IN" sz="1600" dirty="0"/>
              <a:t>Renuka Saraf</a:t>
            </a:r>
          </a:p>
          <a:p>
            <a:r>
              <a:rPr lang="en-IN" sz="1600" dirty="0"/>
              <a:t>Rohit Gadekar</a:t>
            </a:r>
          </a:p>
          <a:p>
            <a:r>
              <a:rPr lang="en-IN" sz="1600" dirty="0"/>
              <a:t>Gopalkrushna Kolhe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53716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320718"/>
            <a:ext cx="10535322" cy="971706"/>
          </a:xfrm>
        </p:spPr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Solution Demo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3D84C0-21BA-AFA9-FCE0-C784544D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765200"/>
            <a:ext cx="10535322" cy="58611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https://drive.google.com/file/d/1_10DOcA3fWcnpRJMGJXU2zszmq2DK32-/view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6F9CDD6-E97F-2480-5D4A-485ABFC987DB}"/>
              </a:ext>
            </a:extLst>
          </p:cNvPr>
          <p:cNvSpPr txBox="1">
            <a:spLocks/>
          </p:cNvSpPr>
          <p:nvPr/>
        </p:nvSpPr>
        <p:spPr>
          <a:xfrm>
            <a:off x="4383314" y="5874444"/>
            <a:ext cx="7507897" cy="58611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SzPct val="80000"/>
              <a:buFont typeface="Wingdings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8303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74879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</a:t>
            </a:r>
            <a:r>
              <a:rPr lang="en-IN" dirty="0"/>
              <a:t>o access the video, Please copy the link in browser or Ctrl + Click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2285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32" y="325076"/>
            <a:ext cx="10535322" cy="971706"/>
          </a:xfrm>
        </p:spPr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Future Scope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39E1BE-BEA9-3141-B1D0-D0662867DFF2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4CCFA3-ACF2-A80F-3647-B8617BE6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Advanced Seasonality Prediction and Forecasting: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Enhance accuracy with AI/ML techniques.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Use ensemble methods and deep learning for robust forecasts.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Implement automated feature engineering and 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Diverse Algorithmic Approaches: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Incorporate XGBoost, Random Forest, and advanced neural networks.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Explore hybrid models for adaptability.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Apply explainability techniques for insight.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Real-Time Data Processing with Message Brokers: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Integrate Apache Kafka for real-time processing.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Scale system for growing data volumes.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Implement monitoring and alerting for pipeline issues</a:t>
            </a:r>
          </a:p>
          <a:p>
            <a:endParaRPr lang="en-IN" dirty="0"/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5F1692C6-1D5C-9052-F888-799E308F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95" y="510179"/>
            <a:ext cx="579437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228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Team Photo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4B0F63-E24D-64C0-1F44-107097990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5" y="1725940"/>
            <a:ext cx="3181350" cy="32956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53990-7FE0-BD8B-AA21-EA4F5255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19" y="1767326"/>
            <a:ext cx="3171825" cy="3267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0E96F6-7C61-5A28-07FC-3B342689A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3" y="1738312"/>
            <a:ext cx="3009900" cy="3381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C4B3F3-8E9B-2A22-ECB3-EF7D104A6603}"/>
              </a:ext>
            </a:extLst>
          </p:cNvPr>
          <p:cNvSpPr txBox="1"/>
          <p:nvPr/>
        </p:nvSpPr>
        <p:spPr>
          <a:xfrm>
            <a:off x="1053086" y="5411467"/>
            <a:ext cx="31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b="1" dirty="0"/>
              <a:t>GOPALKRUSHNA KOLHE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BAB88-5040-9C49-2DD1-1B6794A0CA16}"/>
              </a:ext>
            </a:extLst>
          </p:cNvPr>
          <p:cNvSpPr txBox="1"/>
          <p:nvPr/>
        </p:nvSpPr>
        <p:spPr>
          <a:xfrm>
            <a:off x="4732570" y="5411467"/>
            <a:ext cx="31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b="1" dirty="0"/>
              <a:t>RENUKA SARAF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4C27B-1E89-2E41-194B-6893DD50170F}"/>
              </a:ext>
            </a:extLst>
          </p:cNvPr>
          <p:cNvSpPr txBox="1"/>
          <p:nvPr/>
        </p:nvSpPr>
        <p:spPr>
          <a:xfrm>
            <a:off x="8600841" y="5449779"/>
            <a:ext cx="31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b="1" dirty="0"/>
              <a:t>ROHIT GADEKAR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94204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CCBF-30A0-0BFE-09CC-9BD07A5B6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17455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82" y="353972"/>
            <a:ext cx="10535322" cy="971706"/>
          </a:xfrm>
        </p:spPr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Agenda 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3D84C0-21BA-AFA9-FCE0-C784544D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  <a:p>
            <a:r>
              <a:rPr lang="en-GB" dirty="0"/>
              <a:t>Innovation and Thinking</a:t>
            </a:r>
          </a:p>
          <a:p>
            <a:r>
              <a:rPr lang="en-GB" dirty="0"/>
              <a:t>Business Value</a:t>
            </a:r>
          </a:p>
          <a:p>
            <a:r>
              <a:rPr lang="en-GB" dirty="0"/>
              <a:t>Architecture Diagram</a:t>
            </a:r>
          </a:p>
          <a:p>
            <a:r>
              <a:rPr lang="en-GB" dirty="0"/>
              <a:t>User Interface</a:t>
            </a:r>
          </a:p>
          <a:p>
            <a:r>
              <a:rPr lang="en-GB" dirty="0"/>
              <a:t>Distinctive Features</a:t>
            </a:r>
          </a:p>
          <a:p>
            <a:r>
              <a:rPr lang="en-GB" dirty="0"/>
              <a:t>Solution Demo</a:t>
            </a:r>
          </a:p>
          <a:p>
            <a:r>
              <a:rPr lang="en-GB" dirty="0"/>
              <a:t>Future Scope</a:t>
            </a:r>
          </a:p>
          <a:p>
            <a:r>
              <a:rPr lang="en-GB" dirty="0"/>
              <a:t>Team Photo</a:t>
            </a:r>
          </a:p>
          <a:p>
            <a:endParaRPr lang="en-IN" dirty="0"/>
          </a:p>
        </p:txBody>
      </p:sp>
      <p:pic>
        <p:nvPicPr>
          <p:cNvPr id="6" name="Graphic 5" descr="Contract">
            <a:extLst>
              <a:ext uri="{FF2B5EF4-FFF2-40B4-BE49-F238E27FC236}">
                <a16:creationId xmlns:a16="http://schemas.microsoft.com/office/drawing/2014/main" id="{501278A4-01D5-0001-84AB-B8D62A82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07" y="453136"/>
            <a:ext cx="683575" cy="6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92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54" y="438286"/>
            <a:ext cx="10535322" cy="971706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5E4D-7AE5-BC67-5453-4D210479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8" y="1769423"/>
            <a:ext cx="10535321" cy="4673016"/>
          </a:xfrm>
        </p:spPr>
        <p:txBody>
          <a:bodyPr>
            <a:normAutofit/>
          </a:bodyPr>
          <a:lstStyle/>
          <a:p>
            <a:pPr lvl="1"/>
            <a:r>
              <a:rPr lang="en-IN" dirty="0"/>
              <a:t>Write Anomaly detection for Windows/Linux Unstructured file data or NAS file server that analyses unusual user activity and user behaviour.</a:t>
            </a:r>
          </a:p>
          <a:p>
            <a:pPr marL="365760" lvl="1" indent="0">
              <a:buNone/>
            </a:pPr>
            <a:endParaRPr lang="en-IN" dirty="0"/>
          </a:p>
          <a:p>
            <a:pPr lvl="1"/>
            <a:r>
              <a:rPr lang="en-IN" dirty="0"/>
              <a:t>User behaviour is represented as any user actions performed on the system. Consider using capabilities of File Change Log, API usage, Audit logs, WORM, CPU usage, and unusual disk activity.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Leverage AI/ML techniques. Understand different attack patterns and resemble to actions carried out. The algorithm should demonstrate accuracy and consider false positives and false negatives.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1DA2C602-11E1-BCCE-2AC0-B4672AE8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854" y="59375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48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55" y="327648"/>
            <a:ext cx="10535322" cy="971706"/>
          </a:xfrm>
        </p:spPr>
        <p:txBody>
          <a:bodyPr/>
          <a:lstStyle/>
          <a:p>
            <a:r>
              <a:rPr lang="en-IN" b="1" dirty="0"/>
              <a:t>Innovation &amp;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5E4D-7AE5-BC67-5453-4D210479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8" y="2176729"/>
            <a:ext cx="10535321" cy="4673016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endParaRPr lang="en-GB" dirty="0"/>
          </a:p>
          <a:p>
            <a:pPr lvl="1"/>
            <a:r>
              <a:rPr lang="en-GB" b="1" dirty="0"/>
              <a:t>Evolution: </a:t>
            </a:r>
            <a:r>
              <a:rPr lang="en-GB" dirty="0"/>
              <a:t>Started with generated system logs analysis.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Incorporation of Real-time Data: </a:t>
            </a:r>
            <a:r>
              <a:rPr lang="en-GB" dirty="0"/>
              <a:t>Now incorporated real-time data including CPU usage, disk space, and memory usage.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Uniting Diverse Data Streams:</a:t>
            </a:r>
            <a:r>
              <a:rPr lang="en-GB" dirty="0"/>
              <a:t> Gave options of anomaly detection on  Log File, Real time data and CSV file.</a:t>
            </a: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3AB854-1C1E-6232-1427-E556A0E2FB14}"/>
              </a:ext>
            </a:extLst>
          </p:cNvPr>
          <p:cNvSpPr txBox="1">
            <a:spLocks/>
          </p:cNvSpPr>
          <p:nvPr/>
        </p:nvSpPr>
        <p:spPr>
          <a:xfrm>
            <a:off x="828338" y="1164093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2000" i="1" dirty="0"/>
              <a:t>Breaking Boundaries: From Logs to Real-Time Insights</a:t>
            </a:r>
            <a:endParaRPr lang="en-IN" sz="2000" i="1" dirty="0"/>
          </a:p>
        </p:txBody>
      </p:sp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7EC753EE-9B66-AB8A-B404-BDCB10E6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998" y="440061"/>
            <a:ext cx="728664" cy="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74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54" y="368285"/>
            <a:ext cx="10535322" cy="971706"/>
          </a:xfrm>
        </p:spPr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Business Value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5E4D-7AE5-BC67-5453-4D210479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9" y="1622547"/>
            <a:ext cx="10535321" cy="4673016"/>
          </a:xfrm>
        </p:spPr>
        <p:txBody>
          <a:bodyPr>
            <a:normAutofit/>
          </a:bodyPr>
          <a:lstStyle/>
          <a:p>
            <a:pPr lvl="1"/>
            <a:r>
              <a:rPr lang="en-IN" b="1" dirty="0"/>
              <a:t>Fraud Detection: </a:t>
            </a:r>
            <a:r>
              <a:rPr lang="en-IN" dirty="0"/>
              <a:t>Preventing unauthorized access and data breaches, e.g., detecting unusual file downloads.</a:t>
            </a:r>
          </a:p>
          <a:p>
            <a:pPr marL="365760" lvl="1" indent="0">
              <a:buNone/>
            </a:pPr>
            <a:r>
              <a:rPr lang="en-IN" dirty="0"/>
              <a:t>       Fraud Detection in  Credit and Debit card usage.</a:t>
            </a:r>
          </a:p>
          <a:p>
            <a:pPr lvl="1"/>
            <a:endParaRPr lang="en-IN" dirty="0"/>
          </a:p>
          <a:p>
            <a:pPr lvl="1"/>
            <a:r>
              <a:rPr lang="en-IN" b="1" dirty="0"/>
              <a:t>Healthcare Analysis: </a:t>
            </a:r>
            <a:r>
              <a:rPr lang="en-IN" dirty="0"/>
              <a:t>Ensuring patient data security, e.g., monitoring abnormal access to medical records.</a:t>
            </a:r>
          </a:p>
          <a:p>
            <a:pPr marL="365760" lvl="1" indent="0">
              <a:buNone/>
            </a:pPr>
            <a:r>
              <a:rPr lang="en-IN" dirty="0"/>
              <a:t>       Special use case in ECG Monitoring</a:t>
            </a:r>
          </a:p>
          <a:p>
            <a:pPr lvl="1"/>
            <a:endParaRPr lang="en-IN" dirty="0"/>
          </a:p>
          <a:p>
            <a:pPr lvl="1"/>
            <a:r>
              <a:rPr lang="en-IN" b="1" dirty="0"/>
              <a:t>Industry Quality Control: </a:t>
            </a:r>
            <a:r>
              <a:rPr lang="en-IN" dirty="0"/>
              <a:t>Enhancing operational efficiency, e.g., detecting anomalies in manufacturing processes.</a:t>
            </a:r>
          </a:p>
          <a:p>
            <a:pPr lvl="1"/>
            <a:endParaRPr lang="en-IN" dirty="0"/>
          </a:p>
          <a:p>
            <a:pPr lvl="1"/>
            <a:r>
              <a:rPr lang="en-IN" b="1" dirty="0"/>
              <a:t>Detecting Memory leaks and abnormal CPU Usage.</a:t>
            </a:r>
          </a:p>
          <a:p>
            <a:pPr lvl="1"/>
            <a:endParaRPr lang="en-IN" b="1" dirty="0"/>
          </a:p>
          <a:p>
            <a:pPr lvl="1"/>
            <a:r>
              <a:rPr lang="en-IN" b="1" dirty="0"/>
              <a:t>IOT System Monitoring.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Graphic 7" descr="Customer review">
            <a:extLst>
              <a:ext uri="{FF2B5EF4-FFF2-40B4-BE49-F238E27FC236}">
                <a16:creationId xmlns:a16="http://schemas.microsoft.com/office/drawing/2014/main" id="{DCA85FD1-5DA5-0E2B-E539-F866EFFF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00" y="390903"/>
            <a:ext cx="777554" cy="7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294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Architecture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B40446-DA9C-75F7-BE73-6DC3D5F34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74" y="1517431"/>
            <a:ext cx="9848252" cy="4673600"/>
          </a:xfrm>
        </p:spPr>
      </p:pic>
    </p:spTree>
    <p:extLst>
      <p:ext uri="{BB962C8B-B14F-4D97-AF65-F5344CB8AC3E}">
        <p14:creationId xmlns:p14="http://schemas.microsoft.com/office/powerpoint/2010/main" val="40981986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User Interface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343E98E-5897-0DDA-30B0-8FD59D7E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2" y="1277910"/>
            <a:ext cx="5386353" cy="253990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D73F17-3DF1-1CD7-E476-AE1566A41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91" y="1263728"/>
            <a:ext cx="5340455" cy="2539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2156B5-4C03-83D3-C60A-D6D2FF6E1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9" y="3977828"/>
            <a:ext cx="5376835" cy="2523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00796-F402-73C5-F2A7-0E4D2896C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38" y="3984503"/>
            <a:ext cx="5278508" cy="2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38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Söhne"/>
              </a:rPr>
              <a:t>User Interface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1B95A-EE2B-8A1E-C5F0-309D9F31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0" y="1422400"/>
            <a:ext cx="5435244" cy="242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04A0C-5DD9-4BA5-0D8F-D9387907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2" y="1422400"/>
            <a:ext cx="5559657" cy="2428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F2BA0-9AD9-DFD6-CC6D-25D70D6F9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0" y="3995765"/>
            <a:ext cx="5435244" cy="2430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676E28-959A-D6F2-8799-AA825F9A5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14" y="3995766"/>
            <a:ext cx="5595998" cy="24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95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A6B-E3E8-200C-1DD3-74FC6BC2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539" y="407628"/>
            <a:ext cx="10535322" cy="971706"/>
          </a:xfrm>
        </p:spPr>
        <p:txBody>
          <a:bodyPr/>
          <a:lstStyle/>
          <a:p>
            <a:r>
              <a:rPr lang="en-IN" b="1" dirty="0"/>
              <a:t>Distinctive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CACE4-E4BA-EC32-140D-DFB2EED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 Veritas Technologies LLC  |  CONFIDENTIAL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3A56-D7BB-6DF7-855F-BCFEFA2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5F62CB-B453-D774-70DE-8DA81389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Versatile Data Handling: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Format-independent.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Effortlessly managing real-time, CSV, and log data.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sz="2000" dirty="0"/>
          </a:p>
          <a:p>
            <a:r>
              <a:rPr lang="en-IN" sz="2000" b="1" dirty="0"/>
              <a:t>Transparency &amp; Customization: </a:t>
            </a:r>
            <a:r>
              <a:rPr lang="en-IN" sz="2000" dirty="0"/>
              <a:t>Visualizations in the  form of bar graph, pie chart and tables.</a:t>
            </a:r>
          </a:p>
          <a:p>
            <a:endParaRPr lang="en-IN" sz="2000" dirty="0"/>
          </a:p>
          <a:p>
            <a:r>
              <a:rPr lang="en-IN" sz="2000" b="1" dirty="0"/>
              <a:t>Universal Compatibility: </a:t>
            </a:r>
            <a:r>
              <a:rPr lang="en-IN" sz="2000" dirty="0"/>
              <a:t>Operates seamlessly across diverse systems and environments.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b="1" dirty="0"/>
              <a:t>Open Source:</a:t>
            </a:r>
            <a:r>
              <a:rPr lang="en-IN" sz="2000" dirty="0"/>
              <a:t> All the frameworks, libraries and IDE are completely open source which makes it machine independent.</a:t>
            </a: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10" name="Graphic 9" descr="Lightbulb">
            <a:extLst>
              <a:ext uri="{FF2B5EF4-FFF2-40B4-BE49-F238E27FC236}">
                <a16:creationId xmlns:a16="http://schemas.microsoft.com/office/drawing/2014/main" id="{C3E4A307-51A8-6BE5-C0B6-2A442F6B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054" y="407628"/>
            <a:ext cx="770485" cy="7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872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tent Slide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194310" indent="-194310" algn="l"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s and Section Divider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que Content Layout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A2A586363FA646BFEACA2B0180C7E9" ma:contentTypeVersion="3" ma:contentTypeDescription="Create a new document." ma:contentTypeScope="" ma:versionID="a5499216818b5368de32e007c013b17b">
  <xsd:schema xmlns:xsd="http://www.w3.org/2001/XMLSchema" xmlns:xs="http://www.w3.org/2001/XMLSchema" xmlns:p="http://schemas.microsoft.com/office/2006/metadata/properties" xmlns:ns2="305301e2-4498-47b6-a2c6-2b33e850d31e" targetNamespace="http://schemas.microsoft.com/office/2006/metadata/properties" ma:root="true" ma:fieldsID="612242c0b63de429b1a19e457a6398f6" ns2:_="">
    <xsd:import namespace="305301e2-4498-47b6-a2c6-2b33e850d3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301e2-4498-47b6-a2c6-2b33e850d3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CC8924-973C-48AD-907E-4FEA4B58307F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305301e2-4498-47b6-a2c6-2b33e850d31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8C70CCD-3D84-4838-B986-91C5BD1299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D2596-FF27-4536-B841-D1F7FA30F9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301e2-4498-47b6-a2c6-2b33e850d3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Veritas_Powerpoint_Template</Template>
  <TotalTime>2119</TotalTime>
  <Words>577</Words>
  <Application>Microsoft Office PowerPoint</Application>
  <PresentationFormat>Widescreen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Aptos</vt:lpstr>
      <vt:lpstr>Arial</vt:lpstr>
      <vt:lpstr>Calibri</vt:lpstr>
      <vt:lpstr>Corbel</vt:lpstr>
      <vt:lpstr>Courier New</vt:lpstr>
      <vt:lpstr>Polaris Book</vt:lpstr>
      <vt:lpstr>Söhne</vt:lpstr>
      <vt:lpstr>Wingdings</vt:lpstr>
      <vt:lpstr>Content Slides</vt:lpstr>
      <vt:lpstr>Titles and Section Dividers</vt:lpstr>
      <vt:lpstr>Unique Content Layouts</vt:lpstr>
      <vt:lpstr>uConnect Hackathon 2024</vt:lpstr>
      <vt:lpstr>Agenda </vt:lpstr>
      <vt:lpstr>Problem Statement</vt:lpstr>
      <vt:lpstr>Innovation &amp; Thinking</vt:lpstr>
      <vt:lpstr>Business Value</vt:lpstr>
      <vt:lpstr>Architecture Diagram</vt:lpstr>
      <vt:lpstr>User Interface</vt:lpstr>
      <vt:lpstr>User Interface</vt:lpstr>
      <vt:lpstr>Distinctive Features</vt:lpstr>
      <vt:lpstr>Solution Demo</vt:lpstr>
      <vt:lpstr>Future Scope</vt:lpstr>
      <vt:lpstr>Team Photo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Mrudula Andhare</dc:creator>
  <cp:lastModifiedBy>Gopalkrushna Kolhe</cp:lastModifiedBy>
  <cp:revision>23</cp:revision>
  <dcterms:created xsi:type="dcterms:W3CDTF">2022-12-19T08:16:59Z</dcterms:created>
  <dcterms:modified xsi:type="dcterms:W3CDTF">2024-03-11T06:21:21Z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0x0101008AA2A586363FA646BFEACA2B0180C7E9</vt:lpwstr>
  </property>
</Properties>
</file>